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ecalotype" panose="020B0604020202020204" charset="0"/>
      <p:regular r:id="rId18"/>
    </p:embeddedFont>
    <p:embeddedFont>
      <p:font typeface="Decalotype Light" panose="020B0604020202020204" charset="0"/>
      <p:regular r:id="rId19"/>
    </p:embeddedFont>
    <p:embeddedFont>
      <p:font typeface="Decalotype Medium" panose="020B0604020202020204" charset="0"/>
      <p:regular r:id="rId20"/>
    </p:embeddedFont>
    <p:embeddedFont>
      <p:font typeface="Decalotype Semi-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svg"/><Relationship Id="rId15" Type="http://schemas.openxmlformats.org/officeDocument/2006/relationships/image" Target="../media/image16.jpe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svg"/><Relationship Id="rId5" Type="http://schemas.openxmlformats.org/officeDocument/2006/relationships/image" Target="../media/image6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25.sv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svg"/><Relationship Id="rId7" Type="http://schemas.openxmlformats.org/officeDocument/2006/relationships/image" Target="../media/image4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640" y="418726"/>
            <a:ext cx="14193588" cy="117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6"/>
              </a:lnSpc>
            </a:pPr>
            <a:r>
              <a:rPr lang="en-US" sz="7401">
                <a:solidFill>
                  <a:srgbClr val="FFD93B"/>
                </a:solidFill>
                <a:latin typeface="Decalotype Semi-Bold"/>
              </a:rPr>
              <a:t>Squad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7700" y="1581524"/>
            <a:ext cx="14193588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Decalotype Light"/>
              </a:rPr>
              <a:t>Projeto em Grupo - M3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828" y="4295516"/>
            <a:ext cx="16762344" cy="232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22"/>
              </a:lnSpc>
            </a:pPr>
            <a:r>
              <a:rPr lang="en-US" sz="14700">
                <a:solidFill>
                  <a:srgbClr val="FFD93B"/>
                </a:solidFill>
                <a:latin typeface="Decalotype Semi-Bold"/>
              </a:rPr>
              <a:t>Banco de Dados Resilia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7170" y="-1779976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0" y="0"/>
                </a:moveTo>
                <a:lnTo>
                  <a:pt x="10190791" y="0"/>
                </a:lnTo>
                <a:lnTo>
                  <a:pt x="10190791" y="12738488"/>
                </a:lnTo>
                <a:lnTo>
                  <a:pt x="0" y="1273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915891" y="-1225744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8"/>
                </a:lnTo>
                <a:lnTo>
                  <a:pt x="10190791" y="12738488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390650" y="5246001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5" name="AutoShape 5"/>
          <p:cNvSpPr/>
          <p:nvPr/>
        </p:nvSpPr>
        <p:spPr>
          <a:xfrm>
            <a:off x="1390650" y="6293751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6" name="TextBox 6"/>
          <p:cNvSpPr txBox="1"/>
          <p:nvPr/>
        </p:nvSpPr>
        <p:spPr>
          <a:xfrm>
            <a:off x="1390650" y="1200150"/>
            <a:ext cx="1252524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D93B"/>
                </a:solidFill>
                <a:latin typeface="Decalotype Semi-Bold"/>
              </a:rPr>
              <a:t>Desafios e aprendizados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6328" y="3908231"/>
            <a:ext cx="83560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Decalotype Semi-Bold"/>
              </a:rPr>
              <a:t>DESAFIOS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48662" y="5143500"/>
            <a:ext cx="6868694" cy="3643163"/>
            <a:chOff x="0" y="0"/>
            <a:chExt cx="9158259" cy="4857551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158259" cy="60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5"/>
                </a:lnSpc>
                <a:spcBef>
                  <a:spcPct val="0"/>
                </a:spcBef>
              </a:pPr>
              <a:r>
                <a:rPr lang="en-US" sz="2996">
                  <a:solidFill>
                    <a:srgbClr val="FFFFFF"/>
                  </a:solidFill>
                  <a:latin typeface="Decalotype"/>
                </a:rPr>
                <a:t>GESTÃO DO TEMPO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83465"/>
              <a:ext cx="9158259" cy="60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5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95303"/>
              <a:ext cx="9158259" cy="60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5"/>
                </a:lnSpc>
                <a:spcBef>
                  <a:spcPct val="0"/>
                </a:spcBef>
              </a:pPr>
              <a:r>
                <a:rPr lang="en-US" sz="2996">
                  <a:solidFill>
                    <a:srgbClr val="FFFFFF"/>
                  </a:solidFill>
                  <a:latin typeface="Decalotype Light"/>
                </a:rPr>
                <a:t>ASSUMIR MAIS TAREFAS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48692"/>
              <a:ext cx="9158259" cy="608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8903275" y="5187360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14" name="AutoShape 14"/>
          <p:cNvSpPr/>
          <p:nvPr/>
        </p:nvSpPr>
        <p:spPr>
          <a:xfrm>
            <a:off x="8903275" y="7315718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15" name="AutoShape 15"/>
          <p:cNvSpPr/>
          <p:nvPr/>
        </p:nvSpPr>
        <p:spPr>
          <a:xfrm>
            <a:off x="8903275" y="6235110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16" name="AutoShape 16"/>
          <p:cNvSpPr/>
          <p:nvPr/>
        </p:nvSpPr>
        <p:spPr>
          <a:xfrm>
            <a:off x="8903275" y="8396806"/>
            <a:ext cx="263441" cy="271249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17" name="TextBox 17"/>
          <p:cNvSpPr txBox="1"/>
          <p:nvPr/>
        </p:nvSpPr>
        <p:spPr>
          <a:xfrm>
            <a:off x="8878953" y="3849590"/>
            <a:ext cx="83560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Decalotype Semi-Bold"/>
              </a:rPr>
              <a:t>APRENDIZADOS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472202" y="5143500"/>
            <a:ext cx="6877050" cy="3647596"/>
            <a:chOff x="0" y="0"/>
            <a:chExt cx="9169400" cy="486346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9169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Decalotype"/>
                </a:rPr>
                <a:t>UNIÃO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777326"/>
              <a:ext cx="9169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Decalotype Light"/>
                </a:rPr>
                <a:t>DISTRIBUIR TAREFAS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387475"/>
              <a:ext cx="9169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Decalotype Light"/>
                </a:rPr>
                <a:t>COMPROMISSO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244336"/>
              <a:ext cx="91694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Decalotype Light"/>
                </a:rPr>
                <a:t>CONFIAR NOS COLEGAS DE SQUAD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04096">
            <a:off x="7702687" y="-158912"/>
            <a:ext cx="13092980" cy="10364742"/>
          </a:xfrm>
          <a:custGeom>
            <a:avLst/>
            <a:gdLst/>
            <a:ahLst/>
            <a:cxnLst/>
            <a:rect l="l" t="t" r="r" b="b"/>
            <a:pathLst>
              <a:path w="13092980" h="10364742">
                <a:moveTo>
                  <a:pt x="0" y="0"/>
                </a:moveTo>
                <a:lnTo>
                  <a:pt x="13092981" y="0"/>
                </a:lnTo>
                <a:lnTo>
                  <a:pt x="13092981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r="-160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40461" y="2358098"/>
            <a:ext cx="16070611" cy="16070611"/>
          </a:xfrm>
          <a:custGeom>
            <a:avLst/>
            <a:gdLst/>
            <a:ahLst/>
            <a:cxnLst/>
            <a:rect l="l" t="t" r="r" b="b"/>
            <a:pathLst>
              <a:path w="16070611" h="16070611">
                <a:moveTo>
                  <a:pt x="0" y="0"/>
                </a:moveTo>
                <a:lnTo>
                  <a:pt x="16070611" y="0"/>
                </a:lnTo>
                <a:lnTo>
                  <a:pt x="16070611" y="16070611"/>
                </a:lnTo>
                <a:lnTo>
                  <a:pt x="0" y="1607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56673" y="393432"/>
            <a:ext cx="9599685" cy="4019451"/>
            <a:chOff x="0" y="0"/>
            <a:chExt cx="12799580" cy="5359269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2799580" cy="2028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000000"/>
                  </a:solidFill>
                  <a:latin typeface="Decalotype Semi-Bold"/>
                </a:rPr>
                <a:t>Contatos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49394"/>
              <a:ext cx="12799580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  <a:p>
              <a:pPr>
                <a:lnSpc>
                  <a:spcPts val="4200"/>
                </a:lnSpc>
              </a:pPr>
              <a:endParaRPr/>
            </a:p>
            <a:p>
              <a:pPr>
                <a:lnSpc>
                  <a:spcPts val="4200"/>
                </a:lnSpc>
              </a:pPr>
              <a:endParaRPr/>
            </a:p>
            <a:p>
              <a:pPr>
                <a:lnSpc>
                  <a:spcPts val="42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658628" y="78439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11028" y="79963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8406523"/>
            <a:ext cx="208850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D93B"/>
                </a:solidFill>
                <a:latin typeface="Decalotype Medium"/>
              </a:rPr>
              <a:t>Denyson Brito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5948" y="383907"/>
            <a:ext cx="218851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D93B"/>
                </a:solidFill>
                <a:latin typeface="Decalotype Medium"/>
              </a:rPr>
              <a:t>Gustavo Daher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3553" y="4357994"/>
            <a:ext cx="246132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D93B"/>
                </a:solidFill>
                <a:latin typeface="Decalotype Medium"/>
              </a:rPr>
              <a:t>Jaqueline Cunha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86640" y="2348573"/>
            <a:ext cx="255225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D93B"/>
                </a:solidFill>
                <a:latin typeface="Decalotype Medium"/>
              </a:rPr>
              <a:t>Marcos Retondar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65393" y="6372285"/>
            <a:ext cx="229403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D93B"/>
                </a:solidFill>
                <a:latin typeface="Decalotype Medium"/>
              </a:rPr>
              <a:t>Thiago Chechia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238364" y="3417281"/>
            <a:ext cx="9058275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659">
                <a:solidFill>
                  <a:srgbClr val="000000"/>
                </a:solidFill>
                <a:latin typeface="Decalotype Medium"/>
              </a:rPr>
              <a:t>Caso tenha alguma dúvida ou sugestões de melhorias, nosso repositório do projeto se encontra no Github:</a:t>
            </a:r>
          </a:p>
          <a:p>
            <a:pPr algn="ctr">
              <a:lnSpc>
                <a:spcPts val="3191"/>
              </a:lnSpc>
            </a:pPr>
            <a:endParaRPr lang="en-US" sz="2659">
              <a:solidFill>
                <a:srgbClr val="000000"/>
              </a:solidFill>
              <a:latin typeface="Decalotype Medium"/>
            </a:endParaRPr>
          </a:p>
          <a:p>
            <a:pPr algn="ctr">
              <a:lnSpc>
                <a:spcPts val="3191"/>
              </a:lnSpc>
            </a:pPr>
            <a:endParaRPr lang="en-US" sz="2659">
              <a:solidFill>
                <a:srgbClr val="000000"/>
              </a:solidFill>
              <a:latin typeface="Decalotype Medium"/>
            </a:endParaRPr>
          </a:p>
          <a:p>
            <a:pPr algn="ctr">
              <a:lnSpc>
                <a:spcPts val="2711"/>
              </a:lnSpc>
            </a:pPr>
            <a:endParaRPr lang="en-US" sz="2659">
              <a:solidFill>
                <a:srgbClr val="000000"/>
              </a:solidFill>
              <a:latin typeface="Decalotype Medium"/>
            </a:endParaRPr>
          </a:p>
          <a:p>
            <a:pPr algn="ctr">
              <a:lnSpc>
                <a:spcPts val="3191"/>
              </a:lnSpc>
            </a:pPr>
            <a:endParaRPr lang="en-US" sz="2659">
              <a:solidFill>
                <a:srgbClr val="000000"/>
              </a:solidFill>
              <a:latin typeface="Decalotype Medium"/>
            </a:endParaRPr>
          </a:p>
          <a:p>
            <a:pPr algn="ctr">
              <a:lnSpc>
                <a:spcPts val="3191"/>
              </a:lnSpc>
              <a:spcBef>
                <a:spcPct val="0"/>
              </a:spcBef>
            </a:pPr>
            <a:endParaRPr lang="en-US" sz="2659">
              <a:solidFill>
                <a:srgbClr val="000000"/>
              </a:solidFill>
              <a:latin typeface="Decalotype Medium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379821" y="9351621"/>
            <a:ext cx="371144" cy="371144"/>
          </a:xfrm>
          <a:custGeom>
            <a:avLst/>
            <a:gdLst/>
            <a:ahLst/>
            <a:cxnLst/>
            <a:rect l="l" t="t" r="r" b="b"/>
            <a:pathLst>
              <a:path w="371144" h="371144">
                <a:moveTo>
                  <a:pt x="0" y="0"/>
                </a:moveTo>
                <a:lnTo>
                  <a:pt x="371144" y="0"/>
                </a:lnTo>
                <a:lnTo>
                  <a:pt x="371144" y="371145"/>
                </a:lnTo>
                <a:lnTo>
                  <a:pt x="0" y="37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29923" y="7397204"/>
            <a:ext cx="371144" cy="371144"/>
          </a:xfrm>
          <a:custGeom>
            <a:avLst/>
            <a:gdLst/>
            <a:ahLst/>
            <a:cxnLst/>
            <a:rect l="l" t="t" r="r" b="b"/>
            <a:pathLst>
              <a:path w="371144" h="371144">
                <a:moveTo>
                  <a:pt x="0" y="0"/>
                </a:moveTo>
                <a:lnTo>
                  <a:pt x="371145" y="0"/>
                </a:lnTo>
                <a:lnTo>
                  <a:pt x="371145" y="371144"/>
                </a:lnTo>
                <a:lnTo>
                  <a:pt x="0" y="371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01068" y="5372491"/>
            <a:ext cx="371144" cy="371144"/>
          </a:xfrm>
          <a:custGeom>
            <a:avLst/>
            <a:gdLst/>
            <a:ahLst/>
            <a:cxnLst/>
            <a:rect l="l" t="t" r="r" b="b"/>
            <a:pathLst>
              <a:path w="371144" h="371144">
                <a:moveTo>
                  <a:pt x="0" y="0"/>
                </a:moveTo>
                <a:lnTo>
                  <a:pt x="371144" y="0"/>
                </a:lnTo>
                <a:lnTo>
                  <a:pt x="371144" y="371144"/>
                </a:lnTo>
                <a:lnTo>
                  <a:pt x="0" y="371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55948" y="3398734"/>
            <a:ext cx="371144" cy="371144"/>
          </a:xfrm>
          <a:custGeom>
            <a:avLst/>
            <a:gdLst/>
            <a:ahLst/>
            <a:cxnLst/>
            <a:rect l="l" t="t" r="r" b="b"/>
            <a:pathLst>
              <a:path w="371144" h="371144">
                <a:moveTo>
                  <a:pt x="0" y="0"/>
                </a:moveTo>
                <a:lnTo>
                  <a:pt x="371144" y="0"/>
                </a:lnTo>
                <a:lnTo>
                  <a:pt x="371144" y="371145"/>
                </a:lnTo>
                <a:lnTo>
                  <a:pt x="0" y="37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110828" y="1424978"/>
            <a:ext cx="371144" cy="371144"/>
          </a:xfrm>
          <a:custGeom>
            <a:avLst/>
            <a:gdLst/>
            <a:ahLst/>
            <a:cxnLst/>
            <a:rect l="l" t="t" r="r" b="b"/>
            <a:pathLst>
              <a:path w="371144" h="371144">
                <a:moveTo>
                  <a:pt x="0" y="0"/>
                </a:moveTo>
                <a:lnTo>
                  <a:pt x="371144" y="0"/>
                </a:lnTo>
                <a:lnTo>
                  <a:pt x="371144" y="371145"/>
                </a:lnTo>
                <a:lnTo>
                  <a:pt x="0" y="37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80993" y="5441340"/>
            <a:ext cx="760032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Decalotype"/>
              </a:rPr>
              <a:t>https://github.com/denysonbrito/Projeto_modulo3_Banco_de_dados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11028" y="9398916"/>
            <a:ext cx="66585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ecalotype"/>
              </a:rPr>
              <a:t>https://www.linkedin.com/in/denyson-analista-de-dados/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19920" y="1443863"/>
            <a:ext cx="66585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ecalotype"/>
              </a:rPr>
              <a:t>https://www.linkedin.com/in/gustavo-daher-/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30309" y="5441340"/>
            <a:ext cx="66585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ecalotype"/>
              </a:rPr>
              <a:t>     https://www.linkedin.com/in/jaqueline-data-analitics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86640" y="3441432"/>
            <a:ext cx="66585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ecalotype"/>
              </a:rPr>
              <a:t>     https://www.linkedin.com/in/marcos-retondar/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53398" y="7467660"/>
            <a:ext cx="6658514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Decalotype"/>
              </a:rPr>
              <a:t>   https://www.linkedin.com/in/thiagochechia/</a:t>
            </a:r>
          </a:p>
        </p:txBody>
      </p:sp>
      <p:sp>
        <p:nvSpPr>
          <p:cNvPr id="26" name="AutoShape 26"/>
          <p:cNvSpPr/>
          <p:nvPr/>
        </p:nvSpPr>
        <p:spPr>
          <a:xfrm>
            <a:off x="8175286" y="8476935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27" name="AutoShape 27"/>
          <p:cNvSpPr/>
          <p:nvPr/>
        </p:nvSpPr>
        <p:spPr>
          <a:xfrm>
            <a:off x="9568378" y="438795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28" name="AutoShape 28"/>
          <p:cNvSpPr/>
          <p:nvPr/>
        </p:nvSpPr>
        <p:spPr>
          <a:xfrm>
            <a:off x="9270811" y="2365107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29" name="AutoShape 29"/>
          <p:cNvSpPr/>
          <p:nvPr/>
        </p:nvSpPr>
        <p:spPr>
          <a:xfrm>
            <a:off x="8905636" y="4412883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30" name="AutoShape 30"/>
          <p:cNvSpPr/>
          <p:nvPr/>
        </p:nvSpPr>
        <p:spPr>
          <a:xfrm>
            <a:off x="8540461" y="6409310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31" name="AutoShape 31"/>
          <p:cNvSpPr/>
          <p:nvPr/>
        </p:nvSpPr>
        <p:spPr>
          <a:xfrm>
            <a:off x="456673" y="5367637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32" name="Freeform 32"/>
          <p:cNvSpPr/>
          <p:nvPr/>
        </p:nvSpPr>
        <p:spPr>
          <a:xfrm rot="-1086988" flipH="1">
            <a:off x="-4661737" y="3211478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9"/>
                </a:lnTo>
                <a:lnTo>
                  <a:pt x="10190791" y="12738489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205" y="-149178"/>
            <a:ext cx="18818410" cy="10585355"/>
          </a:xfrm>
          <a:custGeom>
            <a:avLst/>
            <a:gdLst/>
            <a:ahLst/>
            <a:cxnLst/>
            <a:rect l="l" t="t" r="r" b="b"/>
            <a:pathLst>
              <a:path w="18818410" h="10585355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7698" y="1019175"/>
            <a:ext cx="1181519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20"/>
              </a:lnSpc>
              <a:spcBef>
                <a:spcPct val="0"/>
              </a:spcBef>
            </a:pPr>
            <a:r>
              <a:rPr lang="en-US" sz="9600">
                <a:solidFill>
                  <a:srgbClr val="FFD93B"/>
                </a:solidFill>
                <a:latin typeface="Decalotype Medium"/>
              </a:rPr>
              <a:t>Agradecimentos!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7413" y="3575826"/>
            <a:ext cx="14715762" cy="479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Agradecemos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todos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colegas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facilitadores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presentes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na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apresentação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e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todos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que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colaboraram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com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ele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, 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esperamos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que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nossa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solução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,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possa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contribuir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para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realização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dos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objetivos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da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Resilia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, 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assim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juntos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,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podemos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capacitar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a América Latina para o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século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XXI, 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fazer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diferença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na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vida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de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inúmeras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pessoas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!.</a:t>
            </a:r>
          </a:p>
          <a:p>
            <a:pPr algn="ctr">
              <a:lnSpc>
                <a:spcPts val="5425"/>
              </a:lnSpc>
            </a:pPr>
            <a:endParaRPr lang="en-US" sz="4173" dirty="0">
              <a:solidFill>
                <a:srgbClr val="FFFFFF"/>
              </a:solidFill>
              <a:latin typeface="Decalotype Light"/>
            </a:endParaRPr>
          </a:p>
          <a:p>
            <a:pPr algn="ctr">
              <a:lnSpc>
                <a:spcPts val="5425"/>
              </a:lnSpc>
            </a:pP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Obrigado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 a </a:t>
            </a:r>
            <a:r>
              <a:rPr lang="en-US" sz="4173" dirty="0" err="1">
                <a:solidFill>
                  <a:srgbClr val="FFFFFF"/>
                </a:solidFill>
                <a:latin typeface="Decalotype Light"/>
              </a:rPr>
              <a:t>todos</a:t>
            </a:r>
            <a:r>
              <a:rPr lang="en-US" sz="4173" dirty="0">
                <a:solidFill>
                  <a:srgbClr val="FFFFFF"/>
                </a:solidFill>
                <a:latin typeface="Decalotype Light"/>
              </a:rPr>
              <a:t>!</a:t>
            </a:r>
          </a:p>
        </p:txBody>
      </p:sp>
      <p:sp>
        <p:nvSpPr>
          <p:cNvPr id="5" name="Freeform 5"/>
          <p:cNvSpPr/>
          <p:nvPr/>
        </p:nvSpPr>
        <p:spPr>
          <a:xfrm rot="-867352" flipH="1">
            <a:off x="-5703500" y="1793699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8"/>
                </a:lnTo>
                <a:lnTo>
                  <a:pt x="10190791" y="12738488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85" y="-38871"/>
            <a:ext cx="18448571" cy="10364742"/>
          </a:xfrm>
          <a:custGeom>
            <a:avLst/>
            <a:gdLst/>
            <a:ahLst/>
            <a:cxnLst/>
            <a:rect l="l" t="t" r="r" b="b"/>
            <a:pathLst>
              <a:path w="18448571" h="10364742">
                <a:moveTo>
                  <a:pt x="0" y="0"/>
                </a:moveTo>
                <a:lnTo>
                  <a:pt x="18448570" y="0"/>
                </a:lnTo>
                <a:lnTo>
                  <a:pt x="18448570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69172" y="4251908"/>
            <a:ext cx="12592050" cy="12592050"/>
          </a:xfrm>
          <a:custGeom>
            <a:avLst/>
            <a:gdLst/>
            <a:ahLst/>
            <a:cxnLst/>
            <a:rect l="l" t="t" r="r" b="b"/>
            <a:pathLst>
              <a:path w="12592050" h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5893046" y="-1843112"/>
            <a:ext cx="12864194" cy="12864194"/>
          </a:xfrm>
          <a:custGeom>
            <a:avLst/>
            <a:gdLst/>
            <a:ahLst/>
            <a:cxnLst/>
            <a:rect l="l" t="t" r="r" b="b"/>
            <a:pathLst>
              <a:path w="12864194" h="12864194">
                <a:moveTo>
                  <a:pt x="12864194" y="0"/>
                </a:moveTo>
                <a:lnTo>
                  <a:pt x="0" y="0"/>
                </a:lnTo>
                <a:lnTo>
                  <a:pt x="0" y="12864194"/>
                </a:lnTo>
                <a:lnTo>
                  <a:pt x="12864194" y="12864194"/>
                </a:lnTo>
                <a:lnTo>
                  <a:pt x="128641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7424" y="78439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6" y="0"/>
                </a:lnTo>
                <a:lnTo>
                  <a:pt x="7801876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72633" y="3196599"/>
            <a:ext cx="2769581" cy="2784771"/>
          </a:xfrm>
          <a:custGeom>
            <a:avLst/>
            <a:gdLst/>
            <a:ahLst/>
            <a:cxnLst/>
            <a:rect l="l" t="t" r="r" b="b"/>
            <a:pathLst>
              <a:path w="2769581" h="2784771">
                <a:moveTo>
                  <a:pt x="0" y="0"/>
                </a:moveTo>
                <a:lnTo>
                  <a:pt x="2769581" y="0"/>
                </a:lnTo>
                <a:lnTo>
                  <a:pt x="2769581" y="2784771"/>
                </a:lnTo>
                <a:lnTo>
                  <a:pt x="0" y="2784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71759" y="3196599"/>
            <a:ext cx="2896702" cy="2912589"/>
          </a:xfrm>
          <a:custGeom>
            <a:avLst/>
            <a:gdLst/>
            <a:ahLst/>
            <a:cxnLst/>
            <a:rect l="l" t="t" r="r" b="b"/>
            <a:pathLst>
              <a:path w="2896702" h="2912589">
                <a:moveTo>
                  <a:pt x="0" y="0"/>
                </a:moveTo>
                <a:lnTo>
                  <a:pt x="2896702" y="0"/>
                </a:lnTo>
                <a:lnTo>
                  <a:pt x="2896702" y="2912589"/>
                </a:lnTo>
                <a:lnTo>
                  <a:pt x="0" y="2912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42289" y="3196599"/>
            <a:ext cx="2702806" cy="2717630"/>
          </a:xfrm>
          <a:custGeom>
            <a:avLst/>
            <a:gdLst/>
            <a:ahLst/>
            <a:cxnLst/>
            <a:rect l="l" t="t" r="r" b="b"/>
            <a:pathLst>
              <a:path w="2702806" h="2717630">
                <a:moveTo>
                  <a:pt x="0" y="0"/>
                </a:moveTo>
                <a:lnTo>
                  <a:pt x="2702806" y="0"/>
                </a:lnTo>
                <a:lnTo>
                  <a:pt x="2702806" y="2717630"/>
                </a:lnTo>
                <a:lnTo>
                  <a:pt x="0" y="27176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45170" y="3230170"/>
            <a:ext cx="2702806" cy="2717630"/>
          </a:xfrm>
          <a:custGeom>
            <a:avLst/>
            <a:gdLst/>
            <a:ahLst/>
            <a:cxnLst/>
            <a:rect l="l" t="t" r="r" b="b"/>
            <a:pathLst>
              <a:path w="2702806" h="2717630">
                <a:moveTo>
                  <a:pt x="0" y="0"/>
                </a:moveTo>
                <a:lnTo>
                  <a:pt x="2702807" y="0"/>
                </a:lnTo>
                <a:lnTo>
                  <a:pt x="2702807" y="2717629"/>
                </a:lnTo>
                <a:lnTo>
                  <a:pt x="0" y="2717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707" y="3196599"/>
            <a:ext cx="2896702" cy="2912589"/>
          </a:xfrm>
          <a:custGeom>
            <a:avLst/>
            <a:gdLst/>
            <a:ahLst/>
            <a:cxnLst/>
            <a:rect l="l" t="t" r="r" b="b"/>
            <a:pathLst>
              <a:path w="2896702" h="2912589">
                <a:moveTo>
                  <a:pt x="0" y="0"/>
                </a:moveTo>
                <a:lnTo>
                  <a:pt x="2896702" y="0"/>
                </a:lnTo>
                <a:lnTo>
                  <a:pt x="2896702" y="2912589"/>
                </a:lnTo>
                <a:lnTo>
                  <a:pt x="0" y="2912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28700" y="334644"/>
            <a:ext cx="15007713" cy="2209079"/>
            <a:chOff x="0" y="0"/>
            <a:chExt cx="20010284" cy="294543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20010284" cy="161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99"/>
                </a:lnSpc>
                <a:spcBef>
                  <a:spcPct val="0"/>
                </a:spcBef>
              </a:pPr>
              <a:r>
                <a:rPr lang="en-US" sz="7999">
                  <a:solidFill>
                    <a:srgbClr val="FFD93B"/>
                  </a:solidFill>
                  <a:latin typeface="Decalotype Semi-Bold"/>
                </a:rPr>
                <a:t>                     Squad do projeto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08931"/>
              <a:ext cx="20010284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16441" y="6928605"/>
            <a:ext cx="3105652" cy="1048299"/>
            <a:chOff x="0" y="0"/>
            <a:chExt cx="4140869" cy="139773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4140869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Denyson Brito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2587"/>
              <a:ext cx="414086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Pessoa Colaboradora II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1233" y="6928605"/>
            <a:ext cx="3105652" cy="1467399"/>
            <a:chOff x="0" y="0"/>
            <a:chExt cx="4140869" cy="195653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4140869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Gustavo Daher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72587"/>
              <a:ext cx="414086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Pessoa 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Co-Facilitadora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72633" y="6928605"/>
            <a:ext cx="3105652" cy="1467399"/>
            <a:chOff x="0" y="0"/>
            <a:chExt cx="4140869" cy="195653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4140869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Jaqueline Cunha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72587"/>
              <a:ext cx="414086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Pessoa Gestora de gente e Engajamento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471345" y="6928605"/>
            <a:ext cx="3105652" cy="1467399"/>
            <a:chOff x="0" y="0"/>
            <a:chExt cx="4140869" cy="195653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"/>
              <a:ext cx="4140869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Marcos Retondar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2587"/>
              <a:ext cx="4140869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Pessoa Gestora do conhecimento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372509" y="6928605"/>
            <a:ext cx="3105652" cy="1048299"/>
            <a:chOff x="0" y="0"/>
            <a:chExt cx="4140869" cy="139773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9525"/>
              <a:ext cx="4140869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Thiago Chechia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72587"/>
              <a:ext cx="4140869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Pessoa Colaboradora I </a:t>
              </a:r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4842870" y="3366030"/>
            <a:ext cx="2507408" cy="2507398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245" t="-3756" r="-3510"/>
              </a:stretch>
            </a:blip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551549" y="3320969"/>
            <a:ext cx="2536041" cy="2536031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9026" t="-4513" b="-4513"/>
              </a:stretch>
            </a:blip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738453" y="3366030"/>
            <a:ext cx="2751211" cy="2751200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6788" r="-13577" b="-6788"/>
              </a:stretch>
            </a:blip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4626097" y="3357988"/>
            <a:ext cx="2751211" cy="2751200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t="-4887" r="-9775" b="-4887"/>
              </a:stretch>
            </a:blip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8129379" y="3325229"/>
            <a:ext cx="2589010" cy="2589000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9505" t="-4753" b="-475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285" y="-38871"/>
            <a:ext cx="18448571" cy="10364742"/>
          </a:xfrm>
          <a:custGeom>
            <a:avLst/>
            <a:gdLst/>
            <a:ahLst/>
            <a:cxnLst/>
            <a:rect l="l" t="t" r="r" b="b"/>
            <a:pathLst>
              <a:path w="18448571" h="10364742">
                <a:moveTo>
                  <a:pt x="0" y="0"/>
                </a:moveTo>
                <a:lnTo>
                  <a:pt x="18448570" y="0"/>
                </a:lnTo>
                <a:lnTo>
                  <a:pt x="18448570" y="10364742"/>
                </a:lnTo>
                <a:lnTo>
                  <a:pt x="0" y="1036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8369172" y="4251908"/>
            <a:ext cx="12592050" cy="12592050"/>
          </a:xfrm>
          <a:custGeom>
            <a:avLst/>
            <a:gdLst/>
            <a:ahLst/>
            <a:cxnLst/>
            <a:rect l="l" t="t" r="r" b="b"/>
            <a:pathLst>
              <a:path w="12592050" h="12592050">
                <a:moveTo>
                  <a:pt x="0" y="0"/>
                </a:moveTo>
                <a:lnTo>
                  <a:pt x="12592050" y="0"/>
                </a:lnTo>
                <a:lnTo>
                  <a:pt x="12592050" y="12592050"/>
                </a:lnTo>
                <a:lnTo>
                  <a:pt x="0" y="1259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5174056" y="2636338"/>
            <a:ext cx="12864194" cy="12864194"/>
          </a:xfrm>
          <a:custGeom>
            <a:avLst/>
            <a:gdLst/>
            <a:ahLst/>
            <a:cxnLst/>
            <a:rect l="l" t="t" r="r" b="b"/>
            <a:pathLst>
              <a:path w="12864194" h="12864194">
                <a:moveTo>
                  <a:pt x="12864194" y="0"/>
                </a:moveTo>
                <a:lnTo>
                  <a:pt x="0" y="0"/>
                </a:lnTo>
                <a:lnTo>
                  <a:pt x="0" y="12864194"/>
                </a:lnTo>
                <a:lnTo>
                  <a:pt x="12864194" y="12864194"/>
                </a:lnTo>
                <a:lnTo>
                  <a:pt x="128641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57424" y="78439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6" y="0"/>
                </a:lnTo>
                <a:lnTo>
                  <a:pt x="7801876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65675" y="2237827"/>
            <a:ext cx="4393625" cy="5811347"/>
            <a:chOff x="0" y="0"/>
            <a:chExt cx="5858166" cy="774846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 l="33025" r="16571"/>
            <a:stretch>
              <a:fillRect/>
            </a:stretch>
          </p:blipFill>
          <p:spPr>
            <a:xfrm>
              <a:off x="0" y="0"/>
              <a:ext cx="5858166" cy="7748463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7165932" y="5030728"/>
            <a:ext cx="3427271" cy="3740541"/>
          </a:xfrm>
          <a:custGeom>
            <a:avLst/>
            <a:gdLst/>
            <a:ahLst/>
            <a:cxnLst/>
            <a:rect l="l" t="t" r="r" b="b"/>
            <a:pathLst>
              <a:path w="3427271" h="3740541">
                <a:moveTo>
                  <a:pt x="0" y="0"/>
                </a:moveTo>
                <a:lnTo>
                  <a:pt x="3427271" y="0"/>
                </a:lnTo>
                <a:lnTo>
                  <a:pt x="3427271" y="3740541"/>
                </a:lnTo>
                <a:lnTo>
                  <a:pt x="0" y="3740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4774" y="471487"/>
            <a:ext cx="815962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D93B"/>
                </a:solidFill>
                <a:latin typeface="Decalotype Semi-Bold"/>
              </a:rPr>
              <a:t>Proposta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5284" y="2569663"/>
            <a:ext cx="7828962" cy="433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Nosso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time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foi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escalado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pela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resilia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educação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para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modernizar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o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processo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de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armazenamento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de dados e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construção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para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melhoria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no 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gerenciamento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da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estrutura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de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ensino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 da </a:t>
            </a:r>
            <a:r>
              <a:rPr lang="en-US" sz="3099" dirty="0" err="1">
                <a:solidFill>
                  <a:srgbClr val="FFFFFF"/>
                </a:solidFill>
                <a:latin typeface="Decalotype Light"/>
              </a:rPr>
              <a:t>empresa</a:t>
            </a:r>
            <a:r>
              <a:rPr lang="en-US" sz="3099" dirty="0">
                <a:solidFill>
                  <a:srgbClr val="FFFFFF"/>
                </a:solidFill>
                <a:latin typeface="Decalotype Light"/>
              </a:rPr>
              <a:t>.</a:t>
            </a: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Decalotype Light"/>
            </a:endParaRPr>
          </a:p>
          <a:p>
            <a:pPr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Decalotype Light"/>
              </a:rPr>
              <a:t> </a:t>
            </a: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Decalotype Light"/>
            </a:endParaRPr>
          </a:p>
          <a:p>
            <a:pPr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Decalotyp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727026"/>
            <a:ext cx="17811750" cy="14288"/>
          </a:xfrm>
          <a:prstGeom prst="line">
            <a:avLst/>
          </a:prstGeom>
          <a:ln w="28575" cap="rnd">
            <a:solidFill>
              <a:srgbClr val="84838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177623">
            <a:off x="-630672" y="-5675624"/>
            <a:ext cx="19073093" cy="10715611"/>
          </a:xfrm>
          <a:custGeom>
            <a:avLst/>
            <a:gdLst/>
            <a:ahLst/>
            <a:cxnLst/>
            <a:rect l="l" t="t" r="r" b="b"/>
            <a:pathLst>
              <a:path w="19073093" h="10715611">
                <a:moveTo>
                  <a:pt x="0" y="0"/>
                </a:moveTo>
                <a:lnTo>
                  <a:pt x="19073094" y="0"/>
                </a:lnTo>
                <a:lnTo>
                  <a:pt x="19073094" y="10715610"/>
                </a:lnTo>
                <a:lnTo>
                  <a:pt x="0" y="10715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90500" y="5750839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5" name="AutoShape 5"/>
          <p:cNvSpPr/>
          <p:nvPr/>
        </p:nvSpPr>
        <p:spPr>
          <a:xfrm>
            <a:off x="3999971" y="5741314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6" name="AutoShape 6"/>
          <p:cNvSpPr/>
          <p:nvPr/>
        </p:nvSpPr>
        <p:spPr>
          <a:xfrm>
            <a:off x="7461538" y="5712739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7" name="AutoShape 7"/>
          <p:cNvSpPr/>
          <p:nvPr/>
        </p:nvSpPr>
        <p:spPr>
          <a:xfrm>
            <a:off x="11148441" y="5712739"/>
            <a:ext cx="365175" cy="375998"/>
          </a:xfrm>
          <a:prstGeom prst="rect">
            <a:avLst/>
          </a:prstGeom>
          <a:solidFill>
            <a:srgbClr val="FFD93B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1019175"/>
            <a:ext cx="1623060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FFD93B"/>
                </a:solidFill>
                <a:latin typeface="Decalotype Medium"/>
              </a:rPr>
              <a:t>Objetivos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148441" y="6088976"/>
            <a:ext cx="3364925" cy="2685669"/>
            <a:chOff x="0" y="0"/>
            <a:chExt cx="4486566" cy="35808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48656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70"/>
                </a:lnSpc>
                <a:spcBef>
                  <a:spcPct val="0"/>
                </a:spcBef>
              </a:pPr>
              <a:r>
                <a:rPr lang="en-US" sz="2725">
                  <a:solidFill>
                    <a:srgbClr val="000000"/>
                  </a:solidFill>
                  <a:latin typeface="Decalotype Medium"/>
                </a:rPr>
                <a:t>4.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0547"/>
              <a:ext cx="4486566" cy="2760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Criar um trigger para ser disparado quando o atributo status de um estudante for atualizado e inserir um novo dado em uma tabela de log.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10017933"/>
            <a:ext cx="18288000" cy="526854"/>
          </a:xfrm>
          <a:custGeom>
            <a:avLst/>
            <a:gdLst/>
            <a:ahLst/>
            <a:cxnLst/>
            <a:rect l="l" t="t" r="r" b="b"/>
            <a:pathLst>
              <a:path w="18288000" h="526854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20897" b="-831633"/>
            </a:stretch>
          </a:blipFill>
        </p:spPr>
      </p:sp>
      <p:sp>
        <p:nvSpPr>
          <p:cNvPr id="13" name="Freeform 13"/>
          <p:cNvSpPr/>
          <p:nvPr/>
        </p:nvSpPr>
        <p:spPr>
          <a:xfrm rot="-2101542" flipH="1">
            <a:off x="10864816" y="-5986497"/>
            <a:ext cx="10899302" cy="13624128"/>
          </a:xfrm>
          <a:custGeom>
            <a:avLst/>
            <a:gdLst/>
            <a:ahLst/>
            <a:cxnLst/>
            <a:rect l="l" t="t" r="r" b="b"/>
            <a:pathLst>
              <a:path w="10899302" h="13624128">
                <a:moveTo>
                  <a:pt x="10899302" y="0"/>
                </a:moveTo>
                <a:lnTo>
                  <a:pt x="0" y="0"/>
                </a:lnTo>
                <a:lnTo>
                  <a:pt x="0" y="13624128"/>
                </a:lnTo>
                <a:lnTo>
                  <a:pt x="10899302" y="13624128"/>
                </a:lnTo>
                <a:lnTo>
                  <a:pt x="1089930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4931987" y="5712739"/>
            <a:ext cx="365175" cy="375998"/>
          </a:xfrm>
          <a:prstGeom prst="rect">
            <a:avLst/>
          </a:prstGeom>
          <a:solidFill>
            <a:srgbClr val="FFD93B"/>
          </a:solidFill>
        </p:spPr>
      </p:sp>
      <p:grpSp>
        <p:nvGrpSpPr>
          <p:cNvPr id="15" name="Group 15"/>
          <p:cNvGrpSpPr/>
          <p:nvPr/>
        </p:nvGrpSpPr>
        <p:grpSpPr>
          <a:xfrm>
            <a:off x="190500" y="6088976"/>
            <a:ext cx="3364925" cy="1847469"/>
            <a:chOff x="0" y="0"/>
            <a:chExt cx="4486566" cy="246329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448656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70"/>
                </a:lnSpc>
                <a:spcBef>
                  <a:spcPct val="0"/>
                </a:spcBef>
              </a:pPr>
              <a:r>
                <a:rPr lang="en-US" sz="2725">
                  <a:solidFill>
                    <a:srgbClr val="000000"/>
                  </a:solidFill>
                  <a:latin typeface="Decalotype Medium"/>
                </a:rPr>
                <a:t>1.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20547"/>
              <a:ext cx="4486566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Selecionar a quantidade total de estudantes cadastrados no banco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999971" y="6088976"/>
            <a:ext cx="3364925" cy="1847469"/>
            <a:chOff x="0" y="0"/>
            <a:chExt cx="4486566" cy="246329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448656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70"/>
                </a:lnSpc>
                <a:spcBef>
                  <a:spcPct val="0"/>
                </a:spcBef>
              </a:pPr>
              <a:r>
                <a:rPr lang="en-US" sz="2725">
                  <a:solidFill>
                    <a:srgbClr val="000000"/>
                  </a:solidFill>
                  <a:latin typeface="Decalotype Medium"/>
                </a:rPr>
                <a:t>2.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20547"/>
              <a:ext cx="4486566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Selecionar quais pessoas facilitadoras atuam em mais de uma turma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61538" y="6088976"/>
            <a:ext cx="3364925" cy="2266569"/>
            <a:chOff x="0" y="0"/>
            <a:chExt cx="4486566" cy="302209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4486566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70"/>
                </a:lnSpc>
                <a:spcBef>
                  <a:spcPct val="0"/>
                </a:spcBef>
              </a:pPr>
              <a:r>
                <a:rPr lang="en-US" sz="2725">
                  <a:solidFill>
                    <a:srgbClr val="000000"/>
                  </a:solidFill>
                  <a:latin typeface="Decalotype Medium"/>
                </a:rPr>
                <a:t>3.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0547"/>
              <a:ext cx="4486566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Criar uma view que selecione a porcentagem de estudantes com status de evasão agrupados por turma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114575" y="6088976"/>
            <a:ext cx="2906112" cy="3709882"/>
            <a:chOff x="0" y="0"/>
            <a:chExt cx="3874816" cy="494650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3874816" cy="523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76"/>
                </a:lnSpc>
                <a:spcBef>
                  <a:spcPct val="0"/>
                </a:spcBef>
              </a:pPr>
              <a:r>
                <a:rPr lang="en-US" sz="2563">
                  <a:solidFill>
                    <a:srgbClr val="000000"/>
                  </a:solidFill>
                  <a:latin typeface="Decalotype Medium"/>
                </a:rPr>
                <a:t>5.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9225"/>
              <a:ext cx="3874816" cy="4177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1"/>
                </a:lnSpc>
              </a:pPr>
              <a:r>
                <a:rPr lang="en-US" sz="2258">
                  <a:solidFill>
                    <a:srgbClr val="000000"/>
                  </a:solidFill>
                  <a:latin typeface="Decalotype Light"/>
                </a:rPr>
                <a:t>Retornar à empresa parceira, quais alunos que ainda não concluiram o ensino médio por turma, para realizarem um sorteio de 5 bolsas de estudos (EJA - ENSINO MÉDIO) para cada turma.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625" y="-4652314"/>
            <a:ext cx="19406327" cy="10902827"/>
          </a:xfrm>
          <a:custGeom>
            <a:avLst/>
            <a:gdLst/>
            <a:ahLst/>
            <a:cxnLst/>
            <a:rect l="l" t="t" r="r" b="b"/>
            <a:pathLst>
              <a:path w="19406327" h="10902827">
                <a:moveTo>
                  <a:pt x="0" y="0"/>
                </a:moveTo>
                <a:lnTo>
                  <a:pt x="19406327" y="0"/>
                </a:lnTo>
                <a:lnTo>
                  <a:pt x="19406327" y="10902828"/>
                </a:lnTo>
                <a:lnTo>
                  <a:pt x="0" y="1090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70519" y="5119819"/>
            <a:ext cx="811170" cy="811170"/>
          </a:xfrm>
          <a:custGeom>
            <a:avLst/>
            <a:gdLst/>
            <a:ahLst/>
            <a:cxnLst/>
            <a:rect l="l" t="t" r="r" b="b"/>
            <a:pathLst>
              <a:path w="811170" h="811170">
                <a:moveTo>
                  <a:pt x="0" y="0"/>
                </a:moveTo>
                <a:lnTo>
                  <a:pt x="811170" y="0"/>
                </a:lnTo>
                <a:lnTo>
                  <a:pt x="811170" y="811170"/>
                </a:lnTo>
                <a:lnTo>
                  <a:pt x="0" y="811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760146"/>
            <a:ext cx="18288000" cy="526854"/>
          </a:xfrm>
          <a:custGeom>
            <a:avLst/>
            <a:gdLst/>
            <a:ahLst/>
            <a:cxnLst/>
            <a:rect l="l" t="t" r="r" b="b"/>
            <a:pathLst>
              <a:path w="18288000" h="526854">
                <a:moveTo>
                  <a:pt x="0" y="0"/>
                </a:moveTo>
                <a:lnTo>
                  <a:pt x="18288000" y="0"/>
                </a:lnTo>
                <a:lnTo>
                  <a:pt x="18288000" y="526854"/>
                </a:lnTo>
                <a:lnTo>
                  <a:pt x="0" y="526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20897" b="-8316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6323" y="1228725"/>
            <a:ext cx="1558412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19"/>
              </a:lnSpc>
              <a:spcBef>
                <a:spcPct val="0"/>
              </a:spcBef>
            </a:pPr>
            <a:r>
              <a:rPr lang="en-US" sz="8099">
                <a:solidFill>
                  <a:srgbClr val="FFD93B"/>
                </a:solidFill>
                <a:latin typeface="Decalotype Medium"/>
              </a:rPr>
              <a:t>Organização do Projeto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69811" y="6453097"/>
            <a:ext cx="3711660" cy="1897431"/>
            <a:chOff x="0" y="0"/>
            <a:chExt cx="4948880" cy="252990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4948880" cy="60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960">
                  <a:solidFill>
                    <a:srgbClr val="000000"/>
                  </a:solidFill>
                  <a:latin typeface="Decalotype Medium"/>
                </a:rPr>
                <a:t>Discord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59297"/>
              <a:ext cx="4948880" cy="1670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Pelo Discord nos reunimos e testamos os códigos, assim fazendo as mudanças necssárias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362148" y="6445953"/>
            <a:ext cx="3711660" cy="1883675"/>
            <a:chOff x="0" y="-9525"/>
            <a:chExt cx="4948880" cy="251156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4948880" cy="557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960" dirty="0">
                  <a:solidFill>
                    <a:srgbClr val="000000"/>
                  </a:solidFill>
                  <a:latin typeface="Decalotype Medium"/>
                </a:rPr>
                <a:t>WhatsApp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9297"/>
              <a:ext cx="494888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Mantemos a equipe informada</a:t>
              </a:r>
            </a:p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e trocamos idéias para o projeto utilizando o wattsapp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5061" y="6549956"/>
            <a:ext cx="3511635" cy="1461191"/>
            <a:chOff x="0" y="0"/>
            <a:chExt cx="4682180" cy="194825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68218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30"/>
                </a:lnSpc>
                <a:spcBef>
                  <a:spcPct val="0"/>
                </a:spcBef>
              </a:pPr>
              <a:r>
                <a:rPr lang="en-US" sz="3025">
                  <a:solidFill>
                    <a:srgbClr val="000000"/>
                  </a:solidFill>
                  <a:latin typeface="Decalotype Medium"/>
                </a:rPr>
                <a:t>Trello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45732"/>
              <a:ext cx="4682180" cy="1102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Definimos as funções e nos organizamos pelo Trello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14390" y="6549956"/>
            <a:ext cx="3044910" cy="2323498"/>
            <a:chOff x="0" y="0"/>
            <a:chExt cx="4059880" cy="309799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059880" cy="60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960">
                  <a:solidFill>
                    <a:srgbClr val="000000"/>
                  </a:solidFill>
                  <a:latin typeface="Decalotype Medium"/>
                </a:rPr>
                <a:t>Github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9297"/>
              <a:ext cx="4059880" cy="223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Criamos o Repositório no GitHub e fomos subindo o projeto conforme ele ia evoluindo até ser concluido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77474" y="6453097"/>
            <a:ext cx="2797260" cy="1897431"/>
            <a:chOff x="0" y="0"/>
            <a:chExt cx="3729680" cy="252990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3729680" cy="60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52"/>
                </a:lnSpc>
                <a:spcBef>
                  <a:spcPct val="0"/>
                </a:spcBef>
              </a:pPr>
              <a:r>
                <a:rPr lang="en-US" sz="2960">
                  <a:solidFill>
                    <a:srgbClr val="000000"/>
                  </a:solidFill>
                  <a:latin typeface="Decalotype Medium"/>
                </a:rPr>
                <a:t>PgAdmin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9297"/>
              <a:ext cx="3729680" cy="1670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ecalotype Light"/>
                </a:rPr>
                <a:t>Executamos e testamos o projeto proposto pelo PgAdmim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4743037" y="4850684"/>
            <a:ext cx="949884" cy="1086146"/>
          </a:xfrm>
          <a:custGeom>
            <a:avLst/>
            <a:gdLst/>
            <a:ahLst/>
            <a:cxnLst/>
            <a:rect l="l" t="t" r="r" b="b"/>
            <a:pathLst>
              <a:path w="949884" h="1086146">
                <a:moveTo>
                  <a:pt x="0" y="0"/>
                </a:moveTo>
                <a:lnTo>
                  <a:pt x="949883" y="0"/>
                </a:lnTo>
                <a:lnTo>
                  <a:pt x="949883" y="1086146"/>
                </a:lnTo>
                <a:lnTo>
                  <a:pt x="0" y="1086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711820" y="5119819"/>
            <a:ext cx="864359" cy="755921"/>
          </a:xfrm>
          <a:custGeom>
            <a:avLst/>
            <a:gdLst/>
            <a:ahLst/>
            <a:cxnLst/>
            <a:rect l="l" t="t" r="r" b="b"/>
            <a:pathLst>
              <a:path w="864359" h="755921">
                <a:moveTo>
                  <a:pt x="0" y="0"/>
                </a:moveTo>
                <a:lnTo>
                  <a:pt x="864360" y="0"/>
                </a:lnTo>
                <a:lnTo>
                  <a:pt x="864360" y="755921"/>
                </a:lnTo>
                <a:lnTo>
                  <a:pt x="0" y="755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49597" y="5061943"/>
            <a:ext cx="762319" cy="871674"/>
          </a:xfrm>
          <a:custGeom>
            <a:avLst/>
            <a:gdLst/>
            <a:ahLst/>
            <a:cxnLst/>
            <a:rect l="l" t="t" r="r" b="b"/>
            <a:pathLst>
              <a:path w="762319" h="871674">
                <a:moveTo>
                  <a:pt x="0" y="0"/>
                </a:moveTo>
                <a:lnTo>
                  <a:pt x="762319" y="0"/>
                </a:lnTo>
                <a:lnTo>
                  <a:pt x="762319" y="871674"/>
                </a:lnTo>
                <a:lnTo>
                  <a:pt x="0" y="871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515364" y="4902041"/>
            <a:ext cx="647213" cy="1034789"/>
          </a:xfrm>
          <a:custGeom>
            <a:avLst/>
            <a:gdLst/>
            <a:ahLst/>
            <a:cxnLst/>
            <a:rect l="l" t="t" r="r" b="b"/>
            <a:pathLst>
              <a:path w="647213" h="1034789">
                <a:moveTo>
                  <a:pt x="0" y="0"/>
                </a:moveTo>
                <a:lnTo>
                  <a:pt x="647214" y="0"/>
                </a:lnTo>
                <a:lnTo>
                  <a:pt x="647214" y="1034789"/>
                </a:lnTo>
                <a:lnTo>
                  <a:pt x="0" y="10347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188677" flipH="1">
            <a:off x="13827629" y="-2366172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9"/>
                </a:lnTo>
                <a:lnTo>
                  <a:pt x="10190791" y="12738489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6199">
            <a:off x="6082825" y="682561"/>
            <a:ext cx="13060309" cy="10338879"/>
          </a:xfrm>
          <a:custGeom>
            <a:avLst/>
            <a:gdLst/>
            <a:ahLst/>
            <a:cxnLst/>
            <a:rect l="l" t="t" r="r" b="b"/>
            <a:pathLst>
              <a:path w="13060309" h="10338879">
                <a:moveTo>
                  <a:pt x="0" y="0"/>
                </a:moveTo>
                <a:lnTo>
                  <a:pt x="13060309" y="0"/>
                </a:lnTo>
                <a:lnTo>
                  <a:pt x="13060309" y="10338879"/>
                </a:lnTo>
                <a:lnTo>
                  <a:pt x="0" y="1033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r="-160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579053"/>
            <a:ext cx="16070611" cy="16070611"/>
          </a:xfrm>
          <a:custGeom>
            <a:avLst/>
            <a:gdLst/>
            <a:ahLst/>
            <a:cxnLst/>
            <a:rect l="l" t="t" r="r" b="b"/>
            <a:pathLst>
              <a:path w="16070611" h="16070611">
                <a:moveTo>
                  <a:pt x="0" y="0"/>
                </a:moveTo>
                <a:lnTo>
                  <a:pt x="16070611" y="0"/>
                </a:lnTo>
                <a:lnTo>
                  <a:pt x="16070611" y="16070611"/>
                </a:lnTo>
                <a:lnTo>
                  <a:pt x="0" y="1607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58628" y="78439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11028" y="7996323"/>
            <a:ext cx="7801876" cy="1540871"/>
          </a:xfrm>
          <a:custGeom>
            <a:avLst/>
            <a:gdLst/>
            <a:ahLst/>
            <a:cxnLst/>
            <a:rect l="l" t="t" r="r" b="b"/>
            <a:pathLst>
              <a:path w="7801876" h="1540871">
                <a:moveTo>
                  <a:pt x="0" y="0"/>
                </a:moveTo>
                <a:lnTo>
                  <a:pt x="7801877" y="0"/>
                </a:lnTo>
                <a:lnTo>
                  <a:pt x="7801877" y="1540871"/>
                </a:lnTo>
                <a:lnTo>
                  <a:pt x="0" y="15408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986199">
            <a:off x="-2069799" y="-724208"/>
            <a:ext cx="13060309" cy="10338879"/>
          </a:xfrm>
          <a:custGeom>
            <a:avLst/>
            <a:gdLst/>
            <a:ahLst/>
            <a:cxnLst/>
            <a:rect l="l" t="t" r="r" b="b"/>
            <a:pathLst>
              <a:path w="13060309" h="10338879">
                <a:moveTo>
                  <a:pt x="0" y="0"/>
                </a:moveTo>
                <a:lnTo>
                  <a:pt x="13060310" y="0"/>
                </a:lnTo>
                <a:lnTo>
                  <a:pt x="13060310" y="10338879"/>
                </a:lnTo>
                <a:lnTo>
                  <a:pt x="0" y="1033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r="-1601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85468" y="2142736"/>
            <a:ext cx="14317064" cy="7115564"/>
          </a:xfrm>
          <a:custGeom>
            <a:avLst/>
            <a:gdLst/>
            <a:ahLst/>
            <a:cxnLst/>
            <a:rect l="l" t="t" r="r" b="b"/>
            <a:pathLst>
              <a:path w="14317064" h="7115564">
                <a:moveTo>
                  <a:pt x="0" y="0"/>
                </a:moveTo>
                <a:lnTo>
                  <a:pt x="14317064" y="0"/>
                </a:lnTo>
                <a:lnTo>
                  <a:pt x="14317064" y="7115564"/>
                </a:lnTo>
                <a:lnTo>
                  <a:pt x="0" y="7115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3541" y="223123"/>
            <a:ext cx="9201150" cy="2206527"/>
            <a:chOff x="0" y="0"/>
            <a:chExt cx="12268200" cy="2942036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2268200" cy="1647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720"/>
                </a:lnSpc>
                <a:spcBef>
                  <a:spcPct val="0"/>
                </a:spcBef>
              </a:pPr>
              <a:r>
                <a:rPr lang="en-US" sz="8100">
                  <a:solidFill>
                    <a:srgbClr val="FFD93B"/>
                  </a:solidFill>
                  <a:latin typeface="Decalotype Semi-Bold"/>
                </a:rPr>
                <a:t> Diagrama Conceitual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68394"/>
              <a:ext cx="12268200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636708">
            <a:off x="5014532" y="309541"/>
            <a:ext cx="13060309" cy="10338879"/>
          </a:xfrm>
          <a:custGeom>
            <a:avLst/>
            <a:gdLst/>
            <a:ahLst/>
            <a:cxnLst/>
            <a:rect l="l" t="t" r="r" b="b"/>
            <a:pathLst>
              <a:path w="13060309" h="10338879">
                <a:moveTo>
                  <a:pt x="0" y="0"/>
                </a:moveTo>
                <a:lnTo>
                  <a:pt x="13060310" y="0"/>
                </a:lnTo>
                <a:lnTo>
                  <a:pt x="13060310" y="10338879"/>
                </a:lnTo>
                <a:lnTo>
                  <a:pt x="0" y="1033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r="-16017"/>
            </a:stretch>
          </a:blipFill>
        </p:spPr>
      </p:sp>
      <p:sp>
        <p:nvSpPr>
          <p:cNvPr id="3" name="Freeform 3"/>
          <p:cNvSpPr/>
          <p:nvPr/>
        </p:nvSpPr>
        <p:spPr>
          <a:xfrm rot="-4636708">
            <a:off x="9641758" y="411377"/>
            <a:ext cx="13060309" cy="10338879"/>
          </a:xfrm>
          <a:custGeom>
            <a:avLst/>
            <a:gdLst/>
            <a:ahLst/>
            <a:cxnLst/>
            <a:rect l="l" t="t" r="r" b="b"/>
            <a:pathLst>
              <a:path w="13060309" h="10338879">
                <a:moveTo>
                  <a:pt x="0" y="0"/>
                </a:moveTo>
                <a:lnTo>
                  <a:pt x="13060309" y="0"/>
                </a:lnTo>
                <a:lnTo>
                  <a:pt x="13060309" y="10338879"/>
                </a:lnTo>
                <a:lnTo>
                  <a:pt x="0" y="10338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886" r="-160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723590" y="-8931974"/>
            <a:ext cx="16717340" cy="20896675"/>
          </a:xfrm>
          <a:custGeom>
            <a:avLst/>
            <a:gdLst/>
            <a:ahLst/>
            <a:cxnLst/>
            <a:rect l="l" t="t" r="r" b="b"/>
            <a:pathLst>
              <a:path w="16717340" h="20896675">
                <a:moveTo>
                  <a:pt x="0" y="0"/>
                </a:moveTo>
                <a:lnTo>
                  <a:pt x="16717340" y="0"/>
                </a:lnTo>
                <a:lnTo>
                  <a:pt x="16717340" y="20896676"/>
                </a:lnTo>
                <a:lnTo>
                  <a:pt x="0" y="20896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9140" y="-441572"/>
            <a:ext cx="8936115" cy="11170144"/>
          </a:xfrm>
          <a:custGeom>
            <a:avLst/>
            <a:gdLst/>
            <a:ahLst/>
            <a:cxnLst/>
            <a:rect l="l" t="t" r="r" b="b"/>
            <a:pathLst>
              <a:path w="8936115" h="11170144">
                <a:moveTo>
                  <a:pt x="0" y="0"/>
                </a:moveTo>
                <a:lnTo>
                  <a:pt x="8936116" y="0"/>
                </a:lnTo>
                <a:lnTo>
                  <a:pt x="8936116" y="11170144"/>
                </a:lnTo>
                <a:lnTo>
                  <a:pt x="0" y="111701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84520" y="1028700"/>
            <a:ext cx="10279542" cy="8878439"/>
          </a:xfrm>
          <a:custGeom>
            <a:avLst/>
            <a:gdLst/>
            <a:ahLst/>
            <a:cxnLst/>
            <a:rect l="l" t="t" r="r" b="b"/>
            <a:pathLst>
              <a:path w="10279542" h="8878439">
                <a:moveTo>
                  <a:pt x="0" y="0"/>
                </a:moveTo>
                <a:lnTo>
                  <a:pt x="10279541" y="0"/>
                </a:lnTo>
                <a:lnTo>
                  <a:pt x="10279541" y="8878439"/>
                </a:lnTo>
                <a:lnTo>
                  <a:pt x="0" y="8878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34" b="-197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4953" y="534032"/>
            <a:ext cx="7353071" cy="116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10"/>
              </a:lnSpc>
              <a:spcBef>
                <a:spcPct val="0"/>
              </a:spcBef>
            </a:pPr>
            <a:r>
              <a:rPr lang="en-US" sz="8100">
                <a:solidFill>
                  <a:srgbClr val="FFD93B"/>
                </a:solidFill>
                <a:latin typeface="Decalotype Medium"/>
              </a:rPr>
              <a:t>Diagrama Lógico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174056" y="2508221"/>
            <a:ext cx="12864194" cy="12864194"/>
          </a:xfrm>
          <a:custGeom>
            <a:avLst/>
            <a:gdLst/>
            <a:ahLst/>
            <a:cxnLst/>
            <a:rect l="l" t="t" r="r" b="b"/>
            <a:pathLst>
              <a:path w="12864194" h="12864194">
                <a:moveTo>
                  <a:pt x="12864194" y="0"/>
                </a:moveTo>
                <a:lnTo>
                  <a:pt x="0" y="0"/>
                </a:lnTo>
                <a:lnTo>
                  <a:pt x="0" y="12864194"/>
                </a:lnTo>
                <a:lnTo>
                  <a:pt x="12864194" y="12864194"/>
                </a:lnTo>
                <a:lnTo>
                  <a:pt x="12864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855903" y="-9149260"/>
            <a:ext cx="12864194" cy="12864194"/>
          </a:xfrm>
          <a:custGeom>
            <a:avLst/>
            <a:gdLst/>
            <a:ahLst/>
            <a:cxnLst/>
            <a:rect l="l" t="t" r="r" b="b"/>
            <a:pathLst>
              <a:path w="12864194" h="12864194">
                <a:moveTo>
                  <a:pt x="12864194" y="0"/>
                </a:moveTo>
                <a:lnTo>
                  <a:pt x="0" y="0"/>
                </a:lnTo>
                <a:lnTo>
                  <a:pt x="0" y="12864193"/>
                </a:lnTo>
                <a:lnTo>
                  <a:pt x="12864194" y="12864193"/>
                </a:lnTo>
                <a:lnTo>
                  <a:pt x="128641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41204" y="4157133"/>
            <a:ext cx="1380559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74"/>
              </a:lnSpc>
            </a:pPr>
            <a:r>
              <a:rPr lang="en-US" sz="10374">
                <a:solidFill>
                  <a:srgbClr val="FFD93B"/>
                </a:solidFill>
                <a:latin typeface="Decalotype Medium"/>
              </a:rPr>
              <a:t>Demonstração do Projeto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20254">
            <a:off x="15438198" y="123368"/>
            <a:ext cx="8085692" cy="11166940"/>
          </a:xfrm>
          <a:custGeom>
            <a:avLst/>
            <a:gdLst/>
            <a:ahLst/>
            <a:cxnLst/>
            <a:rect l="l" t="t" r="r" b="b"/>
            <a:pathLst>
              <a:path w="8085692" h="11166940">
                <a:moveTo>
                  <a:pt x="0" y="0"/>
                </a:moveTo>
                <a:lnTo>
                  <a:pt x="8085692" y="0"/>
                </a:lnTo>
                <a:lnTo>
                  <a:pt x="8085692" y="11166940"/>
                </a:lnTo>
                <a:lnTo>
                  <a:pt x="0" y="11166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3009" r="-425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8827" y="2720921"/>
            <a:ext cx="2644942" cy="644126"/>
            <a:chOff x="0" y="0"/>
            <a:chExt cx="3526590" cy="85883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3526590" cy="858835"/>
              <a:chOff x="0" y="0"/>
              <a:chExt cx="9271000" cy="22577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6351" y="0"/>
                <a:ext cx="7904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7904728" h="2257821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</a:path>
                </a:pathLst>
              </a:custGeom>
              <a:solidFill>
                <a:srgbClr val="FFD93B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017351" y="0"/>
                <a:ext cx="123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237228" h="2257821">
                    <a:moveTo>
                      <a:pt x="618649" y="0"/>
                    </a:moveTo>
                    <a:cubicBezTo>
                      <a:pt x="562511" y="0"/>
                      <a:pt x="508673" y="22300"/>
                      <a:pt x="468978" y="61996"/>
                    </a:cubicBezTo>
                    <a:cubicBezTo>
                      <a:pt x="429282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5"/>
                      <a:pt x="618649" y="492945"/>
                    </a:cubicBezTo>
                    <a:cubicBezTo>
                      <a:pt x="735181" y="492945"/>
                      <a:pt x="829795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155529"/>
                      <a:pt x="808016" y="101691"/>
                      <a:pt x="768320" y="61996"/>
                    </a:cubicBezTo>
                    <a:cubicBezTo>
                      <a:pt x="728625" y="22300"/>
                      <a:pt x="674787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</a:path>
                </a:pathLst>
              </a:custGeom>
              <a:solidFill>
                <a:srgbClr val="848383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6650808" y="2342040"/>
            <a:ext cx="1228501" cy="1023006"/>
          </a:xfrm>
          <a:custGeom>
            <a:avLst/>
            <a:gdLst/>
            <a:ahLst/>
            <a:cxnLst/>
            <a:rect l="l" t="t" r="r" b="b"/>
            <a:pathLst>
              <a:path w="1228501" h="1023006">
                <a:moveTo>
                  <a:pt x="0" y="0"/>
                </a:moveTo>
                <a:lnTo>
                  <a:pt x="1228501" y="0"/>
                </a:lnTo>
                <a:lnTo>
                  <a:pt x="1228501" y="1023007"/>
                </a:lnTo>
                <a:lnTo>
                  <a:pt x="0" y="1023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50808" y="6315253"/>
            <a:ext cx="1228501" cy="982801"/>
          </a:xfrm>
          <a:custGeom>
            <a:avLst/>
            <a:gdLst/>
            <a:ahLst/>
            <a:cxnLst/>
            <a:rect l="l" t="t" r="r" b="b"/>
            <a:pathLst>
              <a:path w="1228501" h="982801">
                <a:moveTo>
                  <a:pt x="0" y="0"/>
                </a:moveTo>
                <a:lnTo>
                  <a:pt x="1228501" y="0"/>
                </a:lnTo>
                <a:lnTo>
                  <a:pt x="1228501" y="982801"/>
                </a:lnTo>
                <a:lnTo>
                  <a:pt x="0" y="982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42790" y="6315253"/>
            <a:ext cx="995470" cy="982801"/>
          </a:xfrm>
          <a:custGeom>
            <a:avLst/>
            <a:gdLst/>
            <a:ahLst/>
            <a:cxnLst/>
            <a:rect l="l" t="t" r="r" b="b"/>
            <a:pathLst>
              <a:path w="995470" h="982801">
                <a:moveTo>
                  <a:pt x="0" y="0"/>
                </a:moveTo>
                <a:lnTo>
                  <a:pt x="995470" y="0"/>
                </a:lnTo>
                <a:lnTo>
                  <a:pt x="995470" y="982801"/>
                </a:lnTo>
                <a:lnTo>
                  <a:pt x="0" y="982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6490" y="582388"/>
            <a:ext cx="12841445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19"/>
              </a:lnSpc>
              <a:spcBef>
                <a:spcPct val="0"/>
              </a:spcBef>
            </a:pPr>
            <a:r>
              <a:rPr lang="en-US" sz="8099">
                <a:solidFill>
                  <a:srgbClr val="FFD93B"/>
                </a:solidFill>
                <a:latin typeface="Decalotype Medium"/>
              </a:rPr>
              <a:t>Resultados Obtidos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6490" y="3899143"/>
            <a:ext cx="5445210" cy="1028158"/>
            <a:chOff x="0" y="0"/>
            <a:chExt cx="7260280" cy="137087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726028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Número total de alunos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45732"/>
              <a:ext cx="726028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 Retorna a quantidade total de estudantes cadastrados no banco de alunos da instituição.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8827" y="7625896"/>
            <a:ext cx="5445210" cy="1447258"/>
            <a:chOff x="0" y="0"/>
            <a:chExt cx="7260280" cy="192967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726028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Porcentagem de evasão por turmas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45732"/>
              <a:ext cx="7260280" cy="1642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Fácil visualização da porcentagem de estudantes com status de evasão agrupados por turma.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50808" y="3899143"/>
            <a:ext cx="7379268" cy="1028158"/>
            <a:chOff x="0" y="0"/>
            <a:chExt cx="9839024" cy="137087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9839024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Facilitadores que atuam em mais de uma turma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5732"/>
              <a:ext cx="9839024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 Acesso rápido as pessoas facilitadoras que atuam em mais de uma turma.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50808" y="7625896"/>
            <a:ext cx="5445210" cy="1028158"/>
            <a:chOff x="0" y="0"/>
            <a:chExt cx="7260280" cy="137087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"/>
              <a:ext cx="726028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Cadastro atualizado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45732"/>
              <a:ext cx="726028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Ao inserir um novo dado no login do estudante, imediatamente seu status é atualizado.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0" y="6011615"/>
            <a:ext cx="1559296" cy="128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8415">
                <a:solidFill>
                  <a:srgbClr val="FFD93B"/>
                </a:solidFill>
                <a:latin typeface="Decalotype Medium"/>
              </a:rPr>
              <a:t>%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842790" y="7625896"/>
            <a:ext cx="5445210" cy="1866358"/>
            <a:chOff x="0" y="0"/>
            <a:chExt cx="7260280" cy="248847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726028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FFD93B"/>
                  </a:solidFill>
                  <a:latin typeface="Decalotype Medium"/>
                </a:rPr>
                <a:t>Bolsa de estudos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45732"/>
              <a:ext cx="7260280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Decalotype Light"/>
                </a:rPr>
                <a:t>Retornamos à empresa parceira, quais alunos que ainda não concluiram o ensino médio por turma, para o sorteio de uma bolsa de estudos do EJA - para a conclusão do mesmo.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569</Words>
  <Application>Microsoft Office PowerPoint</Application>
  <PresentationFormat>Personalizar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Calibri</vt:lpstr>
      <vt:lpstr>Arial</vt:lpstr>
      <vt:lpstr>Decalotype Medium</vt:lpstr>
      <vt:lpstr>Decalotype Light</vt:lpstr>
      <vt:lpstr>Decalotype</vt:lpstr>
      <vt:lpstr>Decalotype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Projeto em Grupo</dc:title>
  <cp:lastModifiedBy>Denyson Brito</cp:lastModifiedBy>
  <cp:revision>2</cp:revision>
  <dcterms:created xsi:type="dcterms:W3CDTF">2006-08-16T00:00:00Z</dcterms:created>
  <dcterms:modified xsi:type="dcterms:W3CDTF">2023-07-13T20:15:54Z</dcterms:modified>
  <dc:identifier>DAFoeSzOlhQ</dc:identifier>
</cp:coreProperties>
</file>